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oboto"/>
      <p:regular r:id="rId29"/>
      <p:bold r:id="rId30"/>
      <p:italic r:id="rId31"/>
      <p:boldItalic r:id="rId32"/>
    </p:embeddedFont>
    <p:embeddedFont>
      <p:font typeface="Montserrat"/>
      <p:regular r:id="rId33"/>
      <p:bold r:id="rId34"/>
      <p:italic r:id="rId35"/>
      <p:boldItalic r:id="rId36"/>
    </p:embeddedFont>
    <p:embeddedFont>
      <p:font typeface="Merriweather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erriweather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6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8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-bold.fntdata"/><Relationship Id="rId15" Type="http://schemas.openxmlformats.org/officeDocument/2006/relationships/slide" Target="slides/slide10.xml"/><Relationship Id="rId37" Type="http://schemas.openxmlformats.org/officeDocument/2006/relationships/font" Target="fonts/Merriweather-regular.fntdata"/><Relationship Id="rId14" Type="http://schemas.openxmlformats.org/officeDocument/2006/relationships/slide" Target="slides/slide9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2.xml"/><Relationship Id="rId39" Type="http://schemas.openxmlformats.org/officeDocument/2006/relationships/font" Target="fonts/Merriweather-italic.fntdata"/><Relationship Id="rId16" Type="http://schemas.openxmlformats.org/officeDocument/2006/relationships/slide" Target="slides/slide11.xml"/><Relationship Id="rId38" Type="http://schemas.openxmlformats.org/officeDocument/2006/relationships/font" Target="fonts/Merriweather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83755716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83755716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7e194ce2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7e194ce2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7f030479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7f030479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7f116509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7f116509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7f1165091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7f1165091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7f1165091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7f1165091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7f1165091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7f1165091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7f1165091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7f1165091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9c511899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9c511899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84e495f6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84e495f6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521b3d43b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521b3d43b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84e495f60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84e495f60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9b5ff202b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9b5ff202b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9b5ff202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9b5ff202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83755716f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83755716f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521b3d43b4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521b3d43b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ff9c42a6d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ff9c42a6d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521b3d43b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521b3d43b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2936ccf4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52936ccf4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2936ccf4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52936ccf4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80667ed4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80667ed4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52936ccf4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52936ccf4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hyperlink" Target="http://nationalhonorsociety.or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ideali.st/qXWh8n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huntsvilleal.gov/environment/animal-services/volunteer-and-community-support/volunteer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mymannahouse.com/get-involved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free2teach.org/impact/volunteer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downtownrescuemission.org/thrift-stores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merrimackhall.com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dash.pointapp.org/events/432493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lilyba@madisoncity.k12.al.us" TargetMode="External"/><Relationship Id="rId4" Type="http://schemas.openxmlformats.org/officeDocument/2006/relationships/hyperlink" Target="mailto:krishnamcm@madisoncity.k12.al.us" TargetMode="External"/><Relationship Id="rId5" Type="http://schemas.openxmlformats.org/officeDocument/2006/relationships/hyperlink" Target="mailto:jlthomas@madisoncity.k12.al.us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tabythajh@madisoncity.k12.al.us" TargetMode="External"/><Relationship Id="rId4" Type="http://schemas.openxmlformats.org/officeDocument/2006/relationships/hyperlink" Target="mailto:prakyav@madisoncity.k12.al.us" TargetMode="External"/><Relationship Id="rId5" Type="http://schemas.openxmlformats.org/officeDocument/2006/relationships/hyperlink" Target="mailto:claraem@madisoncity.k12.al.us" TargetMode="External"/><Relationship Id="rId6" Type="http://schemas.openxmlformats.org/officeDocument/2006/relationships/hyperlink" Target="mailto:aneeshcm@madisoncity.k12.al.u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Honor Society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</a:rPr>
              <a:t>October 2025 - 2nd</a:t>
            </a:r>
            <a:r>
              <a:rPr lang="en" sz="1700">
                <a:solidFill>
                  <a:schemeClr val="accent1"/>
                </a:solidFill>
              </a:rPr>
              <a:t> Meeting</a:t>
            </a:r>
            <a:endParaRPr sz="1700">
              <a:solidFill>
                <a:schemeClr val="accent1"/>
              </a:solidFill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7794" y="262950"/>
            <a:ext cx="2344380" cy="235390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Seniors - NHS Scholarship</a:t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25" y="3204825"/>
            <a:ext cx="3127500" cy="100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Part of the application includes an endorsement from Mr. Thomas. If you are interested, get started early.</a:t>
            </a:r>
            <a:endParaRPr sz="1400">
              <a:solidFill>
                <a:schemeClr val="lt1"/>
              </a:solidFill>
            </a:endParaRPr>
          </a:p>
        </p:txBody>
      </p:sp>
      <p:pic>
        <p:nvPicPr>
          <p:cNvPr id="122" name="Google Shape;122;p22" title="Screenshot 2025-09-25 8.28.56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9900" y="178750"/>
            <a:ext cx="3662025" cy="358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 txBox="1"/>
          <p:nvPr/>
        </p:nvSpPr>
        <p:spPr>
          <a:xfrm>
            <a:off x="5222625" y="3982925"/>
            <a:ext cx="2387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nationalhonorsociety.org</a:t>
            </a: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364325"/>
            <a:ext cx="85206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Volunteer in the Garden- Huntsville Botanical Garden</a:t>
            </a:r>
            <a:endParaRPr/>
          </a:p>
        </p:txBody>
      </p:sp>
      <p:sp>
        <p:nvSpPr>
          <p:cNvPr id="129" name="Google Shape;129;p23"/>
          <p:cNvSpPr txBox="1"/>
          <p:nvPr>
            <p:ph idx="2" type="body"/>
          </p:nvPr>
        </p:nvSpPr>
        <p:spPr>
          <a:xfrm>
            <a:off x="116250" y="1458700"/>
            <a:ext cx="8911500" cy="35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Weekdays (daytime, evenings), Weekends (daytime, evenings)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 opportunities vary in length of time based on the availability of the individual as well as the task or event chosen.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Community Development, Environment &amp; Sustainability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Participation Requirements: Attend Orientation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Age Requirement: 16+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 Application Link:</a:t>
            </a:r>
            <a:endParaRPr sz="1800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https://ideali.st/qXWh8n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Huntsville Animal Services</a:t>
            </a:r>
            <a:endParaRPr sz="2400"/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Volunteers needed any time the shelter is open </a:t>
            </a:r>
            <a:endParaRPr sz="1800">
              <a:solidFill>
                <a:schemeClr val="accent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➢"/>
            </a:pPr>
            <a:r>
              <a:rPr lang="en" sz="1800">
                <a:solidFill>
                  <a:schemeClr val="accent1"/>
                </a:solidFill>
              </a:rPr>
              <a:t>Monday-Friday (9am - 5pm),  </a:t>
            </a:r>
            <a:r>
              <a:rPr lang="en" sz="1800">
                <a:solidFill>
                  <a:schemeClr val="accent1"/>
                </a:solidFill>
              </a:rPr>
              <a:t>Saturday (9am - 3pm)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Volunteers can choose to help with activities with or without direct contact with animals.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Volunteers must be at least 16 years of age, and those under 18 need a consent form from a guardian.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Application Link:</a:t>
            </a:r>
            <a:endParaRPr sz="18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	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www.huntsvilleal.gov/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Manna House Food Distribution Center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Assist with food preparation and distribution, clothing distribution, etc. for the less fortunate on Mondays, Wednesdays, and Thursdays from 1:00pm-6:30pm.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Help set up and serve at outdoor church events for the less fortunate on Saturdays from 11:00am-1:00pm.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Always in need of toilet paper and grocery bag donations.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More information can be found at: </a:t>
            </a:r>
            <a:r>
              <a:rPr lang="en" sz="17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https://mymannahouse.com/get-involved/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 2 Teach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Job #1: “Assist with Teacher Shopping” - help teachers with their shopping, check them in and out, restock school supplies and other goods for teachers.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Tuesdays &amp; Thursdays 3:00pm-6:00pm 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1st Saturday of every month during the school year 9:00am-12:00pm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You MUST register as a volunteer with Free2Teach and register for a shift via the Free2Teach website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Sign Up Link + More Information: </a:t>
            </a:r>
            <a:r>
              <a:rPr lang="en" sz="17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https://free2teach.org/impact/volunteer/</a:t>
            </a:r>
            <a:r>
              <a:rPr lang="en" sz="1700">
                <a:solidFill>
                  <a:schemeClr val="accent1"/>
                </a:solidFill>
              </a:rPr>
              <a:t> </a:t>
            </a:r>
            <a:endParaRPr sz="17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Downtown Rescue Mission Thrift Store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Come </a:t>
            </a:r>
            <a:r>
              <a:rPr lang="en" sz="1700">
                <a:solidFill>
                  <a:schemeClr val="accent1"/>
                </a:solidFill>
              </a:rPr>
              <a:t>ANYTIME</a:t>
            </a:r>
            <a:r>
              <a:rPr lang="en" sz="1700">
                <a:solidFill>
                  <a:schemeClr val="accent1"/>
                </a:solidFill>
              </a:rPr>
              <a:t> between 9am - 7pm to volunteer your time organizing and reshelving clothing, tidying up, and helping the community.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Volunteers are in greater need on Specialty days (Half-price, Super Saturdays, etc.)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Upon arrival, ask a cashier for the Volunteer book and sign in.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https://www.downtownrescuemission.org/thrift-stores</a:t>
            </a:r>
            <a:endParaRPr sz="17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ShowerUp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Help those experiencing homelessness by providing showers, hygiene resources and personal care.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Volunteers can do a variety of things such as: handing out hygiene kits, cleaning showers, assigning people showers, and washing towels.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Location: Rose of Sharon Soup Kitchen - 723 Arcadia Cir NW Huntsville AL 35801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You must sign up to be a volunteer through their website before signing up for events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Check their </a:t>
            </a:r>
            <a:r>
              <a:rPr lang="en" sz="1700">
                <a:solidFill>
                  <a:schemeClr val="accent1"/>
                </a:solidFill>
              </a:rPr>
              <a:t>website for when volunteering hours are available. </a:t>
            </a:r>
            <a:endParaRPr sz="17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Merrimack Hall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Volunteers assist with art classes of all sorts catered towards special needs youth within the Huntsville area.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Classes to help with include: pottery, dance, fitness, music, games, acting, yoga, art, and more.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Location: Merrimack: 262 Miller Lane Owens Crossroads AL 35763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Check out their website for more information on how to sign up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Link: </a:t>
            </a:r>
            <a:r>
              <a:rPr lang="en" sz="1700" u="sng">
                <a:solidFill>
                  <a:schemeClr val="hlink"/>
                </a:solidFill>
                <a:hlinkClick r:id="rId3"/>
              </a:rPr>
              <a:t>https://merrimackhall.com/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 Works Halloween Bash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71" name="Google Shape;171;p30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b="1" lang="en" sz="1350">
                <a:solidFill>
                  <a:srgbClr val="121C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WHEN: October 24th &amp; 25th  3:00pm – 7:30pm</a:t>
            </a:r>
            <a:endParaRPr b="1" sz="1350">
              <a:solidFill>
                <a:srgbClr val="121C4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b="1" lang="en" sz="1500">
                <a:solidFill>
                  <a:srgbClr val="121C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WHERE: EarlyWorks Children’s Museum</a:t>
            </a:r>
            <a:endParaRPr b="1" sz="1500">
              <a:solidFill>
                <a:srgbClr val="121C4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Volunteers help pass out candy to children. Shifts on Friday and Saturday. 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Link: </a:t>
            </a:r>
            <a:r>
              <a:rPr lang="en" sz="1700" u="sng">
                <a:solidFill>
                  <a:schemeClr val="hlink"/>
                </a:solidFill>
                <a:hlinkClick r:id="rId3"/>
              </a:rPr>
              <a:t>https://dash.pointapp.org/events/432493</a:t>
            </a:r>
            <a:br>
              <a:rPr lang="en" sz="1700">
                <a:solidFill>
                  <a:schemeClr val="dk1"/>
                </a:solidFill>
              </a:rPr>
            </a:b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  <p:pic>
        <p:nvPicPr>
          <p:cNvPr id="172" name="Google Shape;17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3699" y="2749894"/>
            <a:ext cx="4260299" cy="2393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Shop: The College Application Process</a:t>
            </a:r>
            <a:endParaRPr/>
          </a:p>
        </p:txBody>
      </p:sp>
      <p:sp>
        <p:nvSpPr>
          <p:cNvPr id="178" name="Google Shape;178;p31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179" name="Google Shape;179;p31" title="istockphoto-1328684915-612x6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7987" y="98790"/>
            <a:ext cx="4339775" cy="4945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Leadership Contact</a:t>
            </a:r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239426" y="1505700"/>
            <a:ext cx="89466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President:</a:t>
            </a:r>
            <a:r>
              <a:rPr lang="en" sz="2000">
                <a:solidFill>
                  <a:schemeClr val="accent1"/>
                </a:solidFill>
              </a:rPr>
              <a:t> Lily Arnold - </a:t>
            </a:r>
            <a:r>
              <a:rPr lang="en" sz="20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lilyba@madisoncity.k12.al.us</a:t>
            </a:r>
            <a:r>
              <a:rPr lang="en" sz="2000">
                <a:solidFill>
                  <a:schemeClr val="accent1"/>
                </a:solidFill>
              </a:rPr>
              <a:t> 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Vice President:</a:t>
            </a:r>
            <a:r>
              <a:rPr lang="en" sz="2000">
                <a:solidFill>
                  <a:schemeClr val="accent1"/>
                </a:solidFill>
              </a:rPr>
              <a:t> Krishnam Maisuria -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krishnamcm@madisoncity.k12.al.us</a:t>
            </a:r>
            <a:r>
              <a:rPr lang="en" sz="2000">
                <a:solidFill>
                  <a:schemeClr val="accent1"/>
                </a:solidFill>
              </a:rPr>
              <a:t> 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Sponsor:</a:t>
            </a:r>
            <a:r>
              <a:rPr lang="en" sz="2000">
                <a:solidFill>
                  <a:schemeClr val="accent1"/>
                </a:solidFill>
              </a:rPr>
              <a:t> Mr. Thomas - </a:t>
            </a:r>
            <a:r>
              <a:rPr lang="en" sz="2000" u="sng">
                <a:solidFill>
                  <a:schemeClr val="hlink"/>
                </a:solidFill>
                <a:hlinkClick r:id="rId5"/>
              </a:rPr>
              <a:t>jlthomas@madisoncity.k12.al.us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Preparing for Senior Year</a:t>
            </a:r>
            <a:endParaRPr/>
          </a:p>
        </p:txBody>
      </p:sp>
      <p:sp>
        <p:nvSpPr>
          <p:cNvPr id="185" name="Google Shape;185;p32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Sophomores: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Start a college list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Discover career and major interests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Join clubs based on personal interests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Prepare for Standardized Testing </a:t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86" name="Google Shape;186;p32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Juniors: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Add to college list and start visiting colleges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Attend college fairs to connect with colleges and scholarships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Start taking ACTs or SATs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Look into summer programs for interests</a:t>
            </a:r>
            <a:endParaRPr sz="1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Summer Before Senior Year:</a:t>
            </a:r>
            <a:endParaRPr/>
          </a:p>
        </p:txBody>
      </p:sp>
      <p:sp>
        <p:nvSpPr>
          <p:cNvPr id="192" name="Google Shape;192;p33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Consider between Common App or Coalition App and Direct Admissions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Make Brag Sheet and Resume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Work on personal essay and college questions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Narrow down college list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Visit Colleges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93" name="Google Shape;193;p33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Consider college major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Talk with parents or guardians about finances for college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Take ACTs and SATs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Make lists of extracurricular activities</a:t>
            </a:r>
            <a:endParaRPr sz="1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Senior Year</a:t>
            </a:r>
            <a:endParaRPr/>
          </a:p>
        </p:txBody>
      </p:sp>
      <p:sp>
        <p:nvSpPr>
          <p:cNvPr id="199" name="Google Shape;199;p34"/>
          <p:cNvSpPr txBox="1"/>
          <p:nvPr>
            <p:ph idx="1" type="body"/>
          </p:nvPr>
        </p:nvSpPr>
        <p:spPr>
          <a:xfrm>
            <a:off x="311700" y="1505700"/>
            <a:ext cx="3999900" cy="363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First Semester: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Take final ACTs or SATs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Talk to teachers for college recommendations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Submit Early Decisions or Early Actions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Complete FAFSA and CSS</a:t>
            </a:r>
            <a:endParaRPr sz="1600"/>
          </a:p>
        </p:txBody>
      </p:sp>
      <p:sp>
        <p:nvSpPr>
          <p:cNvPr id="200" name="Google Shape;200;p34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Second Semester: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Turn in any remaining applications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Research scholarships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Stay </a:t>
            </a:r>
            <a:r>
              <a:rPr lang="en" sz="1600"/>
              <a:t>consistent</a:t>
            </a:r>
            <a:r>
              <a:rPr lang="en" sz="1600"/>
              <a:t> in school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Commit to a school by May</a:t>
            </a:r>
            <a:endParaRPr sz="1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 txBox="1"/>
          <p:nvPr>
            <p:ph type="title"/>
          </p:nvPr>
        </p:nvSpPr>
        <p:spPr>
          <a:xfrm>
            <a:off x="309750" y="514350"/>
            <a:ext cx="8524500" cy="6069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88"/>
              <a:t>New Members join the ParentSquare Group:</a:t>
            </a:r>
            <a:endParaRPr sz="3088"/>
          </a:p>
        </p:txBody>
      </p:sp>
      <p:sp>
        <p:nvSpPr>
          <p:cNvPr id="206" name="Google Shape;206;p35"/>
          <p:cNvSpPr txBox="1"/>
          <p:nvPr>
            <p:ph idx="1" type="body"/>
          </p:nvPr>
        </p:nvSpPr>
        <p:spPr>
          <a:xfrm>
            <a:off x="1904550" y="1514725"/>
            <a:ext cx="5334900" cy="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https://www.parentsquare.com/groups/join/nnjxatobtn 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207" name="Google Shape;207;p35"/>
          <p:cNvSpPr txBox="1"/>
          <p:nvPr/>
        </p:nvSpPr>
        <p:spPr>
          <a:xfrm>
            <a:off x="978150" y="2571738"/>
            <a:ext cx="718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Slides will be posted on the NHS club page on the JCHS website</a:t>
            </a:r>
            <a:endParaRPr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35"/>
          <p:cNvSpPr txBox="1"/>
          <p:nvPr/>
        </p:nvSpPr>
        <p:spPr>
          <a:xfrm>
            <a:off x="1143000" y="3982925"/>
            <a:ext cx="685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Attendance</a:t>
            </a: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can be found for the meeting on ParentSquare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Officers!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941500"/>
            <a:ext cx="8520600" cy="26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Secretary:</a:t>
            </a:r>
            <a:r>
              <a:rPr lang="en" sz="2000">
                <a:solidFill>
                  <a:schemeClr val="accent1"/>
                </a:solidFill>
              </a:rPr>
              <a:t> Tabytha Hartland -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tabythajh@madisoncity.k12.al.us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       </a:t>
            </a:r>
            <a:r>
              <a:rPr b="1" lang="en" sz="2000">
                <a:solidFill>
                  <a:schemeClr val="accent1"/>
                </a:solidFill>
              </a:rPr>
              <a:t>Parliamentarian:</a:t>
            </a:r>
            <a:r>
              <a:rPr lang="en" sz="2000">
                <a:solidFill>
                  <a:schemeClr val="accent1"/>
                </a:solidFill>
              </a:rPr>
              <a:t> Prakya Velagapudi - 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prakyav@madisoncity.k12.al.us</a:t>
            </a:r>
            <a:r>
              <a:rPr lang="en" sz="2000">
                <a:solidFill>
                  <a:schemeClr val="accent1"/>
                </a:solidFill>
              </a:rPr>
              <a:t> 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Treasurer: </a:t>
            </a:r>
            <a:r>
              <a:rPr lang="en" sz="2000">
                <a:solidFill>
                  <a:schemeClr val="accent1"/>
                </a:solidFill>
              </a:rPr>
              <a:t>Clara Maehlmann - </a:t>
            </a:r>
            <a:r>
              <a:rPr lang="en" sz="2000" u="sng">
                <a:solidFill>
                  <a:schemeClr val="hlink"/>
                </a:solidFill>
                <a:hlinkClick r:id="rId5"/>
              </a:rPr>
              <a:t>claraem@madisoncity.k12.al.us</a:t>
            </a:r>
            <a:endParaRPr sz="2000">
              <a:solidFill>
                <a:schemeClr val="accent1"/>
              </a:solidFill>
            </a:endParaRPr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chemeClr val="accent1"/>
                </a:solidFill>
              </a:rPr>
              <a:t>Historian:</a:t>
            </a:r>
            <a:r>
              <a:rPr lang="en" sz="2000">
                <a:solidFill>
                  <a:schemeClr val="accent1"/>
                </a:solidFill>
              </a:rPr>
              <a:t> Aneesh Maruvada -  </a:t>
            </a:r>
            <a:r>
              <a:rPr lang="en" sz="2000" u="sng">
                <a:solidFill>
                  <a:schemeClr val="hlink"/>
                </a:solidFill>
                <a:hlinkClick r:id="rId6"/>
              </a:rPr>
              <a:t>aneeshcm@madisoncity.k12.al.us</a:t>
            </a:r>
            <a:r>
              <a:rPr lang="en" sz="2000">
                <a:solidFill>
                  <a:schemeClr val="accent1"/>
                </a:solidFill>
              </a:rPr>
              <a:t> 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NHS Oath</a:t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523525" y="150439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968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 pledge to maintain high scholastic standing,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endeavor intelligently and courageously to be a leader,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give of myself freely in service to others, 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to hold as fundamental and worthy an untarnished character.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 so doing, I shall prove myself worthy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Of a place in the National Honor Society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Member Expectations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505700"/>
            <a:ext cx="85206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General requirements: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Be a sophomore, junior, or senior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Have a weighted GPA of 3.75 or higher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Complete 20 service hours by April and attend the Induction Ceremony in May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Complete and submit a new member application by </a:t>
            </a:r>
            <a:r>
              <a:rPr b="1" lang="en" sz="1700">
                <a:solidFill>
                  <a:schemeClr val="accent1"/>
                </a:solidFill>
              </a:rPr>
              <a:t>September 12</a:t>
            </a:r>
            <a:endParaRPr b="1"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Turn in a HARD COPY of the application to Mr. Thomas in A109.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Place your </a:t>
            </a:r>
            <a:r>
              <a:rPr lang="en" sz="1700">
                <a:solidFill>
                  <a:schemeClr val="accent1"/>
                </a:solidFill>
              </a:rPr>
              <a:t>application</a:t>
            </a:r>
            <a:r>
              <a:rPr lang="en" sz="1700">
                <a:solidFill>
                  <a:schemeClr val="accent1"/>
                </a:solidFill>
              </a:rPr>
              <a:t> in a large envelope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Include your updated report card and new member dues ($20) in the envelope</a:t>
            </a:r>
            <a:endParaRPr sz="1700">
              <a:solidFill>
                <a:schemeClr val="accent1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■"/>
            </a:pPr>
            <a:r>
              <a:rPr lang="en" sz="1700">
                <a:solidFill>
                  <a:schemeClr val="accent1"/>
                </a:solidFill>
              </a:rPr>
              <a:t>Print your report card from PowerSchool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Membership R</a:t>
            </a:r>
            <a:r>
              <a:rPr lang="en"/>
              <a:t>equirements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423150"/>
            <a:ext cx="8520600" cy="36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Complete 20 service hours by Apri</a:t>
            </a:r>
            <a:r>
              <a:rPr lang="en" sz="1700">
                <a:solidFill>
                  <a:schemeClr val="accent1"/>
                </a:solidFill>
              </a:rPr>
              <a:t>l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Save all physical copies of completed service hour sheets to turn in by April 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Scan and keep duplicate copies of your original service hour sheets to have for proof if the original copies get lost in the submitting process.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Maintain a weighted 3.75 GPA throughout the school year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Attend the mandatory monthly meetings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Attendance QR code is the last slide of every meeting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2 excused </a:t>
            </a:r>
            <a:r>
              <a:rPr lang="en" sz="1700">
                <a:solidFill>
                  <a:schemeClr val="accent1"/>
                </a:solidFill>
              </a:rPr>
              <a:t>absences</a:t>
            </a:r>
            <a:r>
              <a:rPr lang="en" sz="1700">
                <a:solidFill>
                  <a:schemeClr val="accent1"/>
                </a:solidFill>
              </a:rPr>
              <a:t> allowed </a:t>
            </a:r>
            <a:endParaRPr sz="1700">
              <a:solidFill>
                <a:schemeClr val="accent1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■"/>
            </a:pPr>
            <a:r>
              <a:rPr lang="en" sz="1700">
                <a:solidFill>
                  <a:schemeClr val="accent1"/>
                </a:solidFill>
              </a:rPr>
              <a:t>Complete the Absence Form that is sent out in the ParentSquare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Service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4572000" y="246600"/>
            <a:ext cx="4166400" cy="46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Must be unpaid volunteer work that helps the community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What DOES NOT count: paid work, tutoring and/or babysitting a family member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Double-dipping allowed for this year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Hours will NOT be accepted without proper documentation!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Keep all original service hour record sheets and their duplicate copies in a safe place until the April deadline.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Hours Guidelines: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376425"/>
            <a:ext cx="8520600" cy="39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❖"/>
            </a:pPr>
            <a:r>
              <a:rPr lang="en" sz="1900">
                <a:solidFill>
                  <a:schemeClr val="accent1"/>
                </a:solidFill>
              </a:rPr>
              <a:t>20 Service hours must be completed by the first week of April</a:t>
            </a:r>
            <a:endParaRPr sz="1900">
              <a:solidFill>
                <a:schemeClr val="accent1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❖"/>
            </a:pPr>
            <a:r>
              <a:rPr lang="en" sz="1900">
                <a:solidFill>
                  <a:schemeClr val="accent1"/>
                </a:solidFill>
              </a:rPr>
              <a:t>10 hour caps are placed upon the following service activities: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➢"/>
            </a:pPr>
            <a:r>
              <a:rPr lang="en" sz="1900">
                <a:solidFill>
                  <a:schemeClr val="accent1"/>
                </a:solidFill>
              </a:rPr>
              <a:t>Summer Hours (June-July)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➢"/>
            </a:pPr>
            <a:r>
              <a:rPr lang="en" sz="1900">
                <a:solidFill>
                  <a:schemeClr val="accent1"/>
                </a:solidFill>
              </a:rPr>
              <a:t>Weekly Religious Events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➢"/>
            </a:pPr>
            <a:r>
              <a:rPr lang="en" sz="1900">
                <a:solidFill>
                  <a:schemeClr val="accent1"/>
                </a:solidFill>
              </a:rPr>
              <a:t>Donations</a:t>
            </a:r>
            <a:endParaRPr sz="1900">
              <a:solidFill>
                <a:schemeClr val="accent1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❖"/>
            </a:pPr>
            <a:r>
              <a:rPr lang="en" sz="1900">
                <a:solidFill>
                  <a:schemeClr val="accent1"/>
                </a:solidFill>
              </a:rPr>
              <a:t>You must utilize the Service Hour Form on the JC Website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➢"/>
            </a:pPr>
            <a:r>
              <a:rPr lang="en" sz="1900">
                <a:solidFill>
                  <a:schemeClr val="accent1"/>
                </a:solidFill>
              </a:rPr>
              <a:t>Hours not documented with supervisor signature will not be counted!</a:t>
            </a:r>
            <a:endParaRPr sz="1900">
              <a:solidFill>
                <a:schemeClr val="accen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/>
        </p:nvSpPr>
        <p:spPr>
          <a:xfrm>
            <a:off x="414625" y="324975"/>
            <a:ext cx="89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4028" y="0"/>
            <a:ext cx="397453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>
            <p:ph type="title"/>
          </p:nvPr>
        </p:nvSpPr>
        <p:spPr>
          <a:xfrm>
            <a:off x="311725" y="500925"/>
            <a:ext cx="32379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Service Form: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66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66"/>
              <a:t>Linked on the JC website → Clubs and Organizations → NHS</a:t>
            </a:r>
            <a:endParaRPr sz="2466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